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603541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48028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226964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352279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585222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46535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743468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951686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18685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850424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334725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29C8B4-EE81-4EFB-99A1-AC17456CDAF0}" type="datetimeFigureOut">
              <a:rPr lang="fr-FR" smtClean="0"/>
              <a:t>29/05/2018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FB281D-7ECD-4A46-B91F-54683598ADB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79775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Feuille_Microsoft_Excel_97-20031.xls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2360613" y="1254125"/>
          <a:ext cx="7471426" cy="43516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471880"/>
                <a:gridCol w="973720"/>
                <a:gridCol w="771485"/>
                <a:gridCol w="936269"/>
                <a:gridCol w="1859430"/>
                <a:gridCol w="1250855"/>
                <a:gridCol w="1207787"/>
              </a:tblGrid>
              <a:tr h="247299"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fr-FR" sz="1300" u="none" strike="noStrike">
                          <a:effectLst/>
                        </a:rPr>
                        <a:t>RESULTAT DU DEPOUILLEMENT DU 24/05/2018</a:t>
                      </a:r>
                      <a:endParaRPr lang="fr-FR" sz="13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203460"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fr-FR" sz="1300" u="none" strike="noStrike">
                          <a:effectLst/>
                        </a:rPr>
                        <a:t>330 000 TM DE PRODUITS PETROLIERS</a:t>
                      </a:r>
                      <a:r>
                        <a:rPr lang="fr-FR" sz="1200" u="none" strike="noStrike">
                          <a:effectLst/>
                        </a:rPr>
                        <a:t>  </a:t>
                      </a:r>
                      <a:r>
                        <a:rPr lang="fr-FR" sz="900" u="none" strike="noStrike">
                          <a:effectLst/>
                        </a:rPr>
                        <a:t>(SUPER, GASOIL,JET A1 &amp; FUEL OIL)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48467">
                <a:tc>
                  <a:txBody>
                    <a:bodyPr/>
                    <a:lstStyle/>
                    <a:p>
                      <a:pPr algn="ctr" fontAlgn="ctr"/>
                      <a:r>
                        <a:rPr lang="fr-FR" sz="1100" u="none" strike="noStrike">
                          <a:effectLst/>
                        </a:rPr>
                        <a:t>N° LOT</a:t>
                      </a:r>
                      <a:endParaRPr lang="fr-FR" sz="11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1100" u="none" strike="noStrike">
                          <a:effectLst/>
                        </a:rPr>
                        <a:t>PRODUITS</a:t>
                      </a:r>
                      <a:endParaRPr lang="fr-FR" sz="11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1100" u="none" strike="noStrike">
                          <a:effectLst/>
                        </a:rPr>
                        <a:t>TM</a:t>
                      </a:r>
                      <a:endParaRPr lang="fr-FR" sz="11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1100" u="none" strike="noStrike">
                          <a:effectLst/>
                        </a:rPr>
                        <a:t>LIEUX DE LIVRAISONS</a:t>
                      </a:r>
                      <a:endParaRPr lang="fr-FR" sz="11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1100" u="none" strike="noStrike">
                          <a:effectLst/>
                        </a:rPr>
                        <a:t>MEILLEURES PRIMES</a:t>
                      </a:r>
                      <a:endParaRPr lang="fr-FR" sz="11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1100" u="none" strike="noStrike">
                          <a:effectLst/>
                        </a:rPr>
                        <a:t>MONTANTS ($)</a:t>
                      </a:r>
                      <a:endParaRPr lang="fr-FR" sz="11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PRIME ($)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1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 SUPER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           40 000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 LOME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VITOL SA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30 052 400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-1,19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2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SUPER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40 000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COTONOU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TRAFIGURA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29 979 200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-3,02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3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SUPER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20 000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TEMA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LA CHORALE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15 242 400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9,62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4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GASOIL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50 000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LOME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VITOL SA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34 807 500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13,90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5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GASOIL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90 000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COTONOU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GLENCORE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62 194 500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8,80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6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GASOIL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40 000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TEMA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SAHARA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28 550 000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31,50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7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JET A1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10 000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LOME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INFRUCTUEUX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                -  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 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8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JET A1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5 000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COTONOU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INFRUCTUEUX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                -  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 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9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FUEL OIL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20 000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LOME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AMKO TRADING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  9 515 000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30,00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337226"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LOT 10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FUEL OIL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15 000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COTONOU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TRAFIGURA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900" u="none" strike="noStrike">
                          <a:effectLst/>
                        </a:rPr>
                        <a:t>                      7 128 000   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fr-FR" sz="900" u="none" strike="noStrike">
                          <a:effectLst/>
                        </a:rPr>
                        <a:t>29,45</a:t>
                      </a:r>
                      <a:endParaRPr lang="fr-FR" sz="9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</a:tr>
              <a:tr h="179854">
                <a:tc>
                  <a:txBody>
                    <a:bodyPr/>
                    <a:lstStyle/>
                    <a:p>
                      <a:pPr algn="l" fontAlgn="b"/>
                      <a:endParaRPr lang="fr-FR" sz="800" b="0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fr-FR" sz="800" b="0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fr-FR" sz="800" u="none" strike="noStrike">
                          <a:effectLst/>
                        </a:rPr>
                        <a:t>          330 000   </a:t>
                      </a:r>
                      <a:endParaRPr lang="fr-FR" sz="8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fr-FR" sz="8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b"/>
                </a:tc>
                <a:tc>
                  <a:txBody>
                    <a:bodyPr/>
                    <a:lstStyle/>
                    <a:p>
                      <a:pPr algn="ctr" fontAlgn="b"/>
                      <a:endParaRPr lang="fr-FR" sz="800" b="0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800" u="none" strike="noStrike">
                          <a:effectLst/>
                        </a:rPr>
                        <a:t>                    217 469 000   </a:t>
                      </a:r>
                      <a:endParaRPr lang="fr-FR" sz="800" b="1" i="0" u="none" strike="noStrike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fr-FR" sz="800" b="0" i="0" u="none" strike="noStrike" dirty="0"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5620" marR="5620" marT="5620" marB="0" anchor="b"/>
                </a:tc>
              </a:tr>
            </a:tbl>
          </a:graphicData>
        </a:graphic>
      </p:graphicFrame>
      <p:graphicFrame>
        <p:nvGraphicFramePr>
          <p:cNvPr id="5" name="Objet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96735285"/>
              </p:ext>
            </p:extLst>
          </p:nvPr>
        </p:nvGraphicFramePr>
        <p:xfrm>
          <a:off x="509155" y="203767"/>
          <a:ext cx="11388436" cy="638406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8" name="Feuille de calcul" r:id="rId4" imgW="12658657" imgH="7305765" progId="Excel.Sheet.8">
                  <p:embed/>
                </p:oleObj>
              </mc:Choice>
              <mc:Fallback>
                <p:oleObj name="Feuille de calcul" r:id="rId4" imgW="12658657" imgH="7305765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509155" y="203767"/>
                        <a:ext cx="11388436" cy="638406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66906956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177</Words>
  <Application>Microsoft Office PowerPoint</Application>
  <PresentationFormat>Grand écran</PresentationFormat>
  <Paragraphs>81</Paragraphs>
  <Slides>1</Slides>
  <Notes>0</Notes>
  <HiddenSlides>0</HiddenSlides>
  <MMClips>0</MMClips>
  <ScaleCrop>false</ScaleCrop>
  <HeadingPairs>
    <vt:vector size="8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Serveurs OLE incorporés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Thème Office</vt:lpstr>
      <vt:lpstr>Feuille de calcul</vt:lpstr>
      <vt:lpstr>Présentation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Gilles Oulla</dc:creator>
  <cp:lastModifiedBy>Gilles Oulla</cp:lastModifiedBy>
  <cp:revision>2</cp:revision>
  <dcterms:created xsi:type="dcterms:W3CDTF">2018-05-24T13:41:43Z</dcterms:created>
  <dcterms:modified xsi:type="dcterms:W3CDTF">2018-05-29T15:00:59Z</dcterms:modified>
</cp:coreProperties>
</file>

<file path=docProps/thumbnail.jpeg>
</file>